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08B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706" autoAdjust="0"/>
  </p:normalViewPr>
  <p:slideViewPr>
    <p:cSldViewPr>
      <p:cViewPr varScale="1">
        <p:scale>
          <a:sx n="107" d="100"/>
          <a:sy n="107" d="100"/>
        </p:scale>
        <p:origin x="-1098" y="-96"/>
      </p:cViewPr>
      <p:guideLst>
        <p:guide orient="horz" pos="2160"/>
        <p:guide pos="2880"/>
      </p:guideLst>
    </p:cSldViewPr>
  </p:slideViewPr>
  <p:outlineViewPr>
    <p:cViewPr>
      <p:scale>
        <a:sx n="33" d="100"/>
        <a:sy n="33" d="100"/>
      </p:scale>
      <p:origin x="0" y="330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570BCB2-43DC-4DE8-A108-9E0136CD0285}" type="datetimeFigureOut">
              <a:rPr lang="es-CO" smtClean="0"/>
              <a:pPr/>
              <a:t>18/03/2010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C6FA10-8534-4D3D-804D-5A0DF5F5EE6A}"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70BCB2-43DC-4DE8-A108-9E0136CD0285}" type="datetimeFigureOut">
              <a:rPr lang="es-CO" smtClean="0"/>
              <a:pPr/>
              <a:t>18/03/2010</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C6FA10-8534-4D3D-804D-5A0DF5F5EE6A}"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4" name="3 Rectángulo"/>
          <p:cNvSpPr/>
          <p:nvPr/>
        </p:nvSpPr>
        <p:spPr>
          <a:xfrm>
            <a:off x="3428992" y="2857496"/>
            <a:ext cx="2021148" cy="923330"/>
          </a:xfrm>
          <a:prstGeom prst="rect">
            <a:avLst/>
          </a:prstGeom>
          <a:noFill/>
        </p:spPr>
        <p:txBody>
          <a:bodyPr wrap="square" lIns="91440" tIns="45720" rIns="91440" bIns="45720">
            <a:spAutoFit/>
          </a:bodyPr>
          <a:lstStyle/>
          <a:p>
            <a:pPr algn="ct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  A</a:t>
            </a:r>
            <a:endParaRPr lang="es-E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Rectángulo"/>
          <p:cNvSpPr/>
          <p:nvPr/>
        </p:nvSpPr>
        <p:spPr>
          <a:xfrm>
            <a:off x="3786182" y="2857496"/>
            <a:ext cx="2000264" cy="92333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5400" b="1" cap="none" spc="0" dirty="0" smtClean="0">
                <a:ln/>
                <a:solidFill>
                  <a:schemeClr val="accent3"/>
                </a:solidFill>
                <a:effectLst/>
              </a:rPr>
              <a:t>I   S</a:t>
            </a:r>
            <a:endParaRPr lang="es-ES" sz="5400" b="1" cap="none" spc="0" dirty="0">
              <a:ln/>
              <a:solidFill>
                <a:schemeClr val="accent3"/>
              </a:solidFill>
              <a:effectLst/>
            </a:endParaRPr>
          </a:p>
        </p:txBody>
      </p:sp>
      <p:sp>
        <p:nvSpPr>
          <p:cNvPr id="6" name="5 Rectángulo"/>
          <p:cNvSpPr/>
          <p:nvPr/>
        </p:nvSpPr>
        <p:spPr>
          <a:xfrm>
            <a:off x="-81752" y="142852"/>
            <a:ext cx="307398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LORENZA </a:t>
            </a: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6 Rectángulo"/>
          <p:cNvSpPr/>
          <p:nvPr/>
        </p:nvSpPr>
        <p:spPr>
          <a:xfrm>
            <a:off x="4786314" y="928670"/>
            <a:ext cx="409964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MARIAPAULA</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8" name="7 Rectángulo"/>
          <p:cNvSpPr/>
          <p:nvPr/>
        </p:nvSpPr>
        <p:spPr>
          <a:xfrm>
            <a:off x="285720" y="4786322"/>
            <a:ext cx="2293962" cy="923330"/>
          </a:xfrm>
          <a:prstGeom prst="rect">
            <a:avLst/>
          </a:prstGeom>
          <a:noFill/>
        </p:spPr>
        <p:txBody>
          <a:bodyPr wrap="none" lIns="91440" tIns="45720" rIns="91440" bIns="45720">
            <a:spAutoFit/>
          </a:bodyPr>
          <a:lstStyle/>
          <a:p>
            <a:pPr algn="ct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MATEO</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9 Rectángulo"/>
          <p:cNvSpPr/>
          <p:nvPr/>
        </p:nvSpPr>
        <p:spPr>
          <a:xfrm>
            <a:off x="6143636" y="5715016"/>
            <a:ext cx="2696316" cy="923330"/>
          </a:xfrm>
          <a:prstGeom prst="rect">
            <a:avLst/>
          </a:prstGeom>
          <a:noFill/>
        </p:spPr>
        <p:txBody>
          <a:bodyPr wrap="none" lIns="91440" tIns="45720" rIns="91440" bIns="45720">
            <a:spAutoFit/>
          </a:bodyPr>
          <a:lstStyle/>
          <a:p>
            <a:pPr algn="ctr"/>
            <a:r>
              <a:rPr lang="es-E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nicolas</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0000" r="-20000"/>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solidFill>
                <a:latin typeface="Comic Sans MS" pitchFamily="66" charset="0"/>
              </a:rPr>
              <a:t>PLAY</a:t>
            </a:r>
            <a:endParaRPr lang="en-US" dirty="0">
              <a:solidFill>
                <a:schemeClr val="bg1"/>
              </a:solidFill>
              <a:latin typeface="Comic Sans MS" pitchFamily="66" charset="0"/>
            </a:endParaRPr>
          </a:p>
        </p:txBody>
      </p:sp>
      <p:sp>
        <p:nvSpPr>
          <p:cNvPr id="6" name="Content Placeholder 5"/>
          <p:cNvSpPr>
            <a:spLocks noGrp="1"/>
          </p:cNvSpPr>
          <p:nvPr>
            <p:ph idx="1"/>
          </p:nvPr>
        </p:nvSpPr>
        <p:spPr/>
        <p:txBody>
          <a:bodyPr/>
          <a:lstStyle/>
          <a:p>
            <a:pPr>
              <a:buNone/>
            </a:pPr>
            <a:r>
              <a:rPr lang="en-US" dirty="0" smtClean="0">
                <a:solidFill>
                  <a:schemeClr val="bg1"/>
                </a:solidFill>
                <a:latin typeface="Comic Sans MS" pitchFamily="66" charset="0"/>
              </a:rPr>
              <a:t>This story took place in Germany.</a:t>
            </a:r>
          </a:p>
          <a:p>
            <a:pPr>
              <a:buNone/>
            </a:pPr>
            <a:endParaRPr lang="en-US" dirty="0" smtClean="0">
              <a:solidFill>
                <a:schemeClr val="bg1"/>
              </a:solidFill>
            </a:endParaRPr>
          </a:p>
          <a:p>
            <a:pPr>
              <a:buNone/>
            </a:pPr>
            <a:r>
              <a:rPr lang="en-US" sz="4400" dirty="0" smtClean="0">
                <a:solidFill>
                  <a:schemeClr val="bg1"/>
                </a:solidFill>
                <a:latin typeface="Comic Sans MS" pitchFamily="66" charset="0"/>
              </a:rPr>
              <a:t>WE HOPE YOU ENJOY IT!!!!</a:t>
            </a:r>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9000"/>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CONCLUSION</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a:buNone/>
            </a:pPr>
            <a:r>
              <a:rPr lang="en-US" sz="2800" dirty="0" smtClean="0"/>
              <a:t>Our conclusion is that bias is present in most of the stories and tales of history. Bias is a very important part of historical events. </a:t>
            </a:r>
          </a:p>
          <a:p>
            <a:pPr>
              <a:buNone/>
            </a:pPr>
            <a:r>
              <a:rPr lang="en-US" sz="2800" dirty="0" smtClean="0"/>
              <a:t>For us it was this presentation was very important because we all wanted to teach you what was bias in a fun way.</a:t>
            </a:r>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92D050"/>
                </a:solidFill>
                <a:latin typeface="Comic Sans MS" pitchFamily="66" charset="0"/>
              </a:rPr>
              <a:t>…CREDITS…</a:t>
            </a:r>
            <a:endParaRPr lang="en-US" dirty="0">
              <a:solidFill>
                <a:srgbClr val="92D050"/>
              </a:solidFill>
              <a:latin typeface="Comic Sans MS" pitchFamily="66" charset="0"/>
            </a:endParaRPr>
          </a:p>
        </p:txBody>
      </p:sp>
      <p:sp>
        <p:nvSpPr>
          <p:cNvPr id="3" name="Content Placeholder 2"/>
          <p:cNvSpPr>
            <a:spLocks noGrp="1"/>
          </p:cNvSpPr>
          <p:nvPr>
            <p:ph idx="1"/>
          </p:nvPr>
        </p:nvSpPr>
        <p:spPr/>
        <p:txBody>
          <a:bodyPr/>
          <a:lstStyle/>
          <a:p>
            <a:pPr>
              <a:buNone/>
            </a:pPr>
            <a:r>
              <a:rPr lang="en-US" sz="3600" dirty="0" smtClean="0"/>
              <a:t> </a:t>
            </a:r>
            <a:r>
              <a:rPr lang="en-US" sz="3600" dirty="0" smtClean="0">
                <a:solidFill>
                  <a:srgbClr val="92D050"/>
                </a:solidFill>
              </a:rPr>
              <a:t>We want to  thank Miss Stephanie for all she did because she taught us al we now from bias.</a:t>
            </a:r>
          </a:p>
          <a:p>
            <a:pPr>
              <a:buNone/>
            </a:pPr>
            <a:r>
              <a:rPr lang="en-US" sz="3600" dirty="0" smtClean="0">
                <a:solidFill>
                  <a:srgbClr val="92D050"/>
                </a:solidFill>
              </a:rPr>
              <a:t>And we also want to thank you all for being a respectful audience.</a:t>
            </a:r>
          </a:p>
          <a:p>
            <a:pPr algn="ctr">
              <a:buNone/>
            </a:pPr>
            <a:r>
              <a:rPr lang="en-US" sz="3600" dirty="0" smtClean="0">
                <a:solidFill>
                  <a:srgbClr val="FF0000"/>
                </a:solidFill>
              </a:rPr>
              <a:t>THANK YOU ALL!!!</a:t>
            </a:r>
          </a:p>
          <a:p>
            <a:pPr>
              <a:buNone/>
            </a:pPr>
            <a:r>
              <a:rPr lang="en-US" dirty="0" smtClean="0">
                <a:solidFill>
                  <a:srgbClr val="92D050"/>
                </a:solidFill>
              </a:rPr>
              <a:t>  </a:t>
            </a:r>
            <a:endParaRPr lang="en-US" dirty="0"/>
          </a:p>
        </p:txBody>
      </p:sp>
    </p:spTree>
  </p:cSld>
  <p:clrMapOvr>
    <a:masterClrMapping/>
  </p:clrMapOvr>
  <p:transition>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…GLOSSARY…</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pPr>
              <a:buNone/>
            </a:pPr>
            <a:r>
              <a:rPr lang="en-US" sz="3000" dirty="0" smtClean="0"/>
              <a:t>The two books have a hidden meaning, you can find out by knowing some words:</a:t>
            </a:r>
          </a:p>
          <a:p>
            <a:pPr>
              <a:buNone/>
            </a:pPr>
            <a:r>
              <a:rPr lang="en-US" sz="3000" dirty="0" err="1" smtClean="0"/>
              <a:t>Jehova</a:t>
            </a:r>
            <a:r>
              <a:rPr lang="en-US" sz="3000" dirty="0" smtClean="0"/>
              <a:t>, Latin for god</a:t>
            </a:r>
          </a:p>
          <a:p>
            <a:pPr>
              <a:buNone/>
            </a:pPr>
            <a:r>
              <a:rPr lang="en-US" sz="3000" dirty="0" smtClean="0"/>
              <a:t>Eden, heaven</a:t>
            </a:r>
          </a:p>
          <a:p>
            <a:pPr>
              <a:buNone/>
            </a:pPr>
            <a:r>
              <a:rPr lang="en-US" sz="3000" dirty="0" smtClean="0"/>
              <a:t>Undaluz, the name of the </a:t>
            </a:r>
            <a:r>
              <a:rPr lang="en-US" sz="3000" dirty="0" smtClean="0"/>
              <a:t>devil before he was called devil</a:t>
            </a:r>
          </a:p>
          <a:p>
            <a:pPr>
              <a:buNone/>
            </a:pPr>
            <a:r>
              <a:rPr lang="en-US" sz="3000" dirty="0" smtClean="0"/>
              <a:t>The 12 winged men were archangels</a:t>
            </a:r>
            <a:endParaRPr lang="en-US" sz="3000" dirty="0" smtClean="0"/>
          </a:p>
          <a:p>
            <a:pPr>
              <a:buNone/>
            </a:pPr>
            <a:r>
              <a:rPr lang="en-US" sz="9600" dirty="0" smtClean="0">
                <a:solidFill>
                  <a:srgbClr val="FFFF00"/>
                </a:solidFill>
                <a:latin typeface="Algerian" pitchFamily="82" charset="0"/>
              </a:rPr>
              <a:t>T</a:t>
            </a:r>
            <a:r>
              <a:rPr lang="en-US" sz="9600" dirty="0" smtClean="0">
                <a:solidFill>
                  <a:srgbClr val="FFC000"/>
                </a:solidFill>
                <a:latin typeface="Algerian" pitchFamily="82" charset="0"/>
              </a:rPr>
              <a:t>H</a:t>
            </a:r>
            <a:r>
              <a:rPr lang="en-US" sz="9600" dirty="0" smtClean="0">
                <a:solidFill>
                  <a:srgbClr val="FF0000"/>
                </a:solidFill>
                <a:latin typeface="Algerian" pitchFamily="82" charset="0"/>
              </a:rPr>
              <a:t>E</a:t>
            </a:r>
            <a:r>
              <a:rPr lang="en-US" sz="9600" dirty="0" smtClean="0">
                <a:latin typeface="Algerian" pitchFamily="82" charset="0"/>
              </a:rPr>
              <a:t> </a:t>
            </a:r>
            <a:r>
              <a:rPr lang="en-US" sz="9600" dirty="0" smtClean="0">
                <a:solidFill>
                  <a:srgbClr val="7030A0"/>
                </a:solidFill>
                <a:latin typeface="Algerian" pitchFamily="82" charset="0"/>
              </a:rPr>
              <a:t>E</a:t>
            </a:r>
            <a:r>
              <a:rPr lang="en-US" sz="9600" dirty="0" smtClean="0">
                <a:solidFill>
                  <a:srgbClr val="00B0F0"/>
                </a:solidFill>
                <a:latin typeface="Algerian" pitchFamily="82" charset="0"/>
              </a:rPr>
              <a:t>N</a:t>
            </a:r>
            <a:r>
              <a:rPr lang="en-US" sz="9600" dirty="0" smtClean="0">
                <a:solidFill>
                  <a:srgbClr val="92D050"/>
                </a:solidFill>
                <a:latin typeface="Algerian" pitchFamily="82" charset="0"/>
              </a:rPr>
              <a:t>D</a:t>
            </a:r>
          </a:p>
          <a:p>
            <a:pPr>
              <a:buNone/>
            </a:pPr>
            <a:endParaRPr lang="en-US" dirty="0" smtClean="0"/>
          </a:p>
          <a:p>
            <a:pPr>
              <a:buNone/>
            </a:pPr>
            <a:endParaRPr lang="en-US" dirty="0" smtClean="0"/>
          </a:p>
        </p:txBody>
      </p:sp>
    </p:spTree>
  </p:cSld>
  <p:clrMapOvr>
    <a:masterClrMapping/>
  </p:clrMapOvr>
  <p:transition>
    <p:plu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357290" y="1142984"/>
            <a:ext cx="6172181" cy="4154984"/>
          </a:xfrm>
          <a:prstGeom prst="rect">
            <a:avLst/>
          </a:prstGeom>
          <a:noFill/>
        </p:spPr>
        <p:txBody>
          <a:bodyPr wrap="squar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 HOPE YOU ENJOIED IT!!</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rgbClr val="7030A0"/>
                </a:solidFill>
                <a:latin typeface="Comic Sans MS" pitchFamily="66" charset="0"/>
              </a:rPr>
              <a:t>CONTENT</a:t>
            </a:r>
            <a:endParaRPr lang="es-CO" dirty="0">
              <a:solidFill>
                <a:srgbClr val="7030A0"/>
              </a:solidFill>
              <a:latin typeface="Comic Sans MS" pitchFamily="66" charset="0"/>
            </a:endParaRPr>
          </a:p>
        </p:txBody>
      </p:sp>
      <p:sp>
        <p:nvSpPr>
          <p:cNvPr id="3" name="2 Marcador de contenido"/>
          <p:cNvSpPr>
            <a:spLocks noGrp="1"/>
          </p:cNvSpPr>
          <p:nvPr>
            <p:ph idx="1"/>
          </p:nvPr>
        </p:nvSpPr>
        <p:spPr>
          <a:xfrm>
            <a:off x="457200" y="1428736"/>
            <a:ext cx="8229600" cy="5143536"/>
          </a:xfrm>
        </p:spPr>
        <p:txBody>
          <a:bodyPr>
            <a:normAutofit lnSpcReduction="10000"/>
          </a:bodyPr>
          <a:lstStyle/>
          <a:p>
            <a:r>
              <a:rPr lang="es-CO" dirty="0" smtClean="0">
                <a:solidFill>
                  <a:srgbClr val="C00000"/>
                </a:solidFill>
                <a:latin typeface="Comic Sans MS" pitchFamily="66" charset="0"/>
              </a:rPr>
              <a:t>What </a:t>
            </a:r>
            <a:r>
              <a:rPr lang="es-CO" dirty="0" err="1" smtClean="0">
                <a:solidFill>
                  <a:srgbClr val="C00000"/>
                </a:solidFill>
                <a:latin typeface="Comic Sans MS" pitchFamily="66" charset="0"/>
              </a:rPr>
              <a:t>is</a:t>
            </a:r>
            <a:r>
              <a:rPr lang="es-CO" dirty="0" smtClean="0">
                <a:solidFill>
                  <a:srgbClr val="C00000"/>
                </a:solidFill>
                <a:latin typeface="Comic Sans MS" pitchFamily="66" charset="0"/>
              </a:rPr>
              <a:t> bias?... Nicolás</a:t>
            </a:r>
          </a:p>
          <a:p>
            <a:r>
              <a:rPr lang="en-US" dirty="0" smtClean="0">
                <a:solidFill>
                  <a:srgbClr val="FF0000"/>
                </a:solidFill>
                <a:latin typeface="Comic Sans MS" pitchFamily="66" charset="0"/>
              </a:rPr>
              <a:t>Rap… Maria </a:t>
            </a:r>
            <a:r>
              <a:rPr lang="en-US" dirty="0">
                <a:solidFill>
                  <a:srgbClr val="FF0000"/>
                </a:solidFill>
                <a:latin typeface="Comic Sans MS" pitchFamily="66" charset="0"/>
              </a:rPr>
              <a:t>P</a:t>
            </a:r>
            <a:r>
              <a:rPr lang="en-US" dirty="0" smtClean="0">
                <a:solidFill>
                  <a:srgbClr val="FF0000"/>
                </a:solidFill>
                <a:latin typeface="Comic Sans MS" pitchFamily="66" charset="0"/>
              </a:rPr>
              <a:t>aula</a:t>
            </a:r>
          </a:p>
          <a:p>
            <a:r>
              <a:rPr lang="en-US" dirty="0" smtClean="0">
                <a:solidFill>
                  <a:srgbClr val="FFC000"/>
                </a:solidFill>
                <a:latin typeface="Comic Sans MS" pitchFamily="66" charset="0"/>
              </a:rPr>
              <a:t>White Book… Mateo</a:t>
            </a:r>
          </a:p>
          <a:p>
            <a:r>
              <a:rPr lang="en-US" dirty="0" smtClean="0">
                <a:solidFill>
                  <a:srgbClr val="FFFF00"/>
                </a:solidFill>
                <a:latin typeface="Comic Sans MS" pitchFamily="66" charset="0"/>
              </a:rPr>
              <a:t>Black Book… Mateo</a:t>
            </a:r>
          </a:p>
          <a:p>
            <a:r>
              <a:rPr lang="en-US" dirty="0" smtClean="0">
                <a:solidFill>
                  <a:srgbClr val="92D050"/>
                </a:solidFill>
                <a:latin typeface="Comic Sans MS" pitchFamily="66" charset="0"/>
              </a:rPr>
              <a:t>Who is right?...Lorenza</a:t>
            </a:r>
          </a:p>
          <a:p>
            <a:r>
              <a:rPr lang="en-US" dirty="0" smtClean="0">
                <a:solidFill>
                  <a:srgbClr val="00B050"/>
                </a:solidFill>
                <a:latin typeface="Comic Sans MS" pitchFamily="66" charset="0"/>
              </a:rPr>
              <a:t>Play…All</a:t>
            </a:r>
          </a:p>
          <a:p>
            <a:r>
              <a:rPr lang="en-US" dirty="0" smtClean="0">
                <a:solidFill>
                  <a:srgbClr val="00B0F0"/>
                </a:solidFill>
                <a:latin typeface="Comic Sans MS" pitchFamily="66" charset="0"/>
              </a:rPr>
              <a:t>Conclusion…Lorenza</a:t>
            </a:r>
          </a:p>
          <a:p>
            <a:r>
              <a:rPr lang="en-US" dirty="0" smtClean="0">
                <a:solidFill>
                  <a:srgbClr val="0070C0"/>
                </a:solidFill>
                <a:latin typeface="Comic Sans MS" pitchFamily="66" charset="0"/>
              </a:rPr>
              <a:t>Credits…All</a:t>
            </a:r>
          </a:p>
          <a:p>
            <a:r>
              <a:rPr lang="en-US" dirty="0" smtClean="0">
                <a:solidFill>
                  <a:srgbClr val="2A08B8"/>
                </a:solidFill>
                <a:latin typeface="Comic Sans MS" pitchFamily="66" charset="0"/>
              </a:rPr>
              <a:t>Glossary… Mateo</a:t>
            </a:r>
          </a:p>
          <a:p>
            <a:endParaRPr lang="en-US" dirty="0" smtClean="0">
              <a:solidFill>
                <a:srgbClr val="2A08B8"/>
              </a:solidFill>
              <a:latin typeface="Comic Sans MS" pitchFamily="66" charset="0"/>
            </a:endParaRPr>
          </a:p>
          <a:p>
            <a:endParaRPr lang="en-US" dirty="0"/>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latin typeface="Comic Sans MS" pitchFamily="66" charset="0"/>
              </a:rPr>
              <a:t>WHAT IS BIAS?</a:t>
            </a:r>
            <a:endParaRPr lang="es-CO" dirty="0">
              <a:latin typeface="Comic Sans MS" pitchFamily="66" charset="0"/>
            </a:endParaRPr>
          </a:p>
        </p:txBody>
      </p:sp>
      <p:sp>
        <p:nvSpPr>
          <p:cNvPr id="3" name="2 Marcador de contenido"/>
          <p:cNvSpPr>
            <a:spLocks noGrp="1"/>
          </p:cNvSpPr>
          <p:nvPr>
            <p:ph idx="1"/>
          </p:nvPr>
        </p:nvSpPr>
        <p:spPr/>
        <p:txBody>
          <a:bodyPr/>
          <a:lstStyle/>
          <a:p>
            <a:pPr>
              <a:buNone/>
            </a:pPr>
            <a:r>
              <a:rPr lang="en-US" dirty="0" smtClean="0"/>
              <a:t>Bias are two versions of a story ,that in each of the versions there is a difference between each point of view. For example a crash happens, some people say it was the motorcycle´s  fault. Some others say it was the taxi´s fault. That is a case of bias!!!</a:t>
            </a:r>
          </a:p>
          <a:p>
            <a:pPr>
              <a:buNone/>
            </a:pPr>
            <a:endParaRPr lang="en-US" dirty="0"/>
          </a:p>
          <a:p>
            <a:pPr>
              <a:buNone/>
            </a:pP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gs>
            <a:gs pos="45000">
              <a:srgbClr val="FF7A00"/>
            </a:gs>
            <a:gs pos="70000">
              <a:srgbClr val="FF0300"/>
            </a:gs>
            <a:gs pos="100000">
              <a:srgbClr val="4D0808"/>
            </a:gs>
          </a:gsLst>
          <a:lin ang="162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5400" dirty="0" smtClean="0">
                <a:latin typeface="Comic Sans MS" pitchFamily="66" charset="0"/>
              </a:rPr>
              <a:t>R.A.P</a:t>
            </a:r>
            <a:endParaRPr lang="es-CO" sz="5400" dirty="0">
              <a:latin typeface="Comic Sans MS" pitchFamily="66" charset="0"/>
            </a:endParaRPr>
          </a:p>
        </p:txBody>
      </p:sp>
      <p:sp>
        <p:nvSpPr>
          <p:cNvPr id="3" name="2 Marcador de contenido"/>
          <p:cNvSpPr>
            <a:spLocks noGrp="1"/>
          </p:cNvSpPr>
          <p:nvPr>
            <p:ph idx="1"/>
          </p:nvPr>
        </p:nvSpPr>
        <p:spPr/>
        <p:txBody>
          <a:bodyPr>
            <a:normAutofit/>
          </a:bodyPr>
          <a:lstStyle/>
          <a:p>
            <a:pPr>
              <a:buNone/>
            </a:pPr>
            <a:r>
              <a:rPr lang="en-US" sz="2400" dirty="0" smtClean="0"/>
              <a:t>Hey, hey , hey</a:t>
            </a:r>
          </a:p>
          <a:p>
            <a:pPr>
              <a:buNone/>
            </a:pPr>
            <a:r>
              <a:rPr lang="en-US" sz="2400" dirty="0" smtClean="0"/>
              <a:t>Here they are bias</a:t>
            </a:r>
          </a:p>
          <a:p>
            <a:pPr>
              <a:buNone/>
            </a:pPr>
            <a:r>
              <a:rPr lang="en-US" sz="2400" dirty="0" smtClean="0"/>
              <a:t>With ppt presentation</a:t>
            </a:r>
          </a:p>
          <a:p>
            <a:pPr>
              <a:buNone/>
            </a:pPr>
            <a:r>
              <a:rPr lang="en-US" sz="2400" dirty="0" smtClean="0"/>
              <a:t>And this rap as my presentation</a:t>
            </a:r>
          </a:p>
          <a:p>
            <a:pPr>
              <a:buNone/>
            </a:pPr>
            <a:r>
              <a:rPr lang="en-US" sz="2400" dirty="0" smtClean="0"/>
              <a:t>With Lorenza doing ppt presentation , The who is right and then the conclusion. Then Mateo  doing the black and white book . Nicolas doing  what is bias and the script of the play. Then me Maria Paula singing this rap!!!!!</a:t>
            </a:r>
          </a:p>
          <a:p>
            <a:pPr>
              <a:buNone/>
            </a:pPr>
            <a:r>
              <a:rPr lang="en-US" sz="6600" dirty="0" smtClean="0"/>
              <a:t>I HOPE YOU ENJOY!!!!!</a:t>
            </a:r>
          </a:p>
          <a:p>
            <a:pPr>
              <a:buNone/>
            </a:pPr>
            <a:endParaRPr lang="es-CO" sz="2400" dirty="0"/>
          </a:p>
        </p:txBody>
      </p:sp>
    </p:spTree>
  </p:cSld>
  <p:clrMapOvr>
    <a:masterClrMapping/>
  </p:clrMapOvr>
  <p:transition>
    <p:cover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smtClean="0">
                <a:latin typeface="Edwardian Script ITC" pitchFamily="66" charset="0"/>
              </a:rPr>
              <a:t>WHITE BOOK</a:t>
            </a:r>
            <a:endParaRPr lang="es-CO" dirty="0">
              <a:latin typeface="Edwardian Script ITC" pitchFamily="66" charset="0"/>
            </a:endParaRPr>
          </a:p>
        </p:txBody>
      </p:sp>
      <p:sp>
        <p:nvSpPr>
          <p:cNvPr id="3" name="2 Marcador de contenido"/>
          <p:cNvSpPr>
            <a:spLocks noGrp="1"/>
          </p:cNvSpPr>
          <p:nvPr>
            <p:ph idx="1"/>
          </p:nvPr>
        </p:nvSpPr>
        <p:spPr/>
        <p:txBody>
          <a:bodyPr>
            <a:normAutofit/>
          </a:bodyPr>
          <a:lstStyle/>
          <a:p>
            <a:pPr>
              <a:buNone/>
            </a:pPr>
            <a:r>
              <a:rPr lang="en-US" sz="4400" dirty="0" smtClean="0">
                <a:latin typeface="Edwardian Script ITC" pitchFamily="66" charset="0"/>
              </a:rPr>
              <a:t>The white book is a really old book that describes history of  an ancient civilization called the overcomers. The book was written in </a:t>
            </a:r>
            <a:r>
              <a:rPr lang="en-US" sz="4400" dirty="0" smtClean="0">
                <a:latin typeface="Edwardian Script ITC" pitchFamily="66" charset="0"/>
              </a:rPr>
              <a:t>an ancient language </a:t>
            </a:r>
            <a:r>
              <a:rPr lang="en-US" sz="4400" dirty="0" smtClean="0">
                <a:latin typeface="Edwardian Script ITC" pitchFamily="66" charset="0"/>
              </a:rPr>
              <a:t> </a:t>
            </a:r>
            <a:r>
              <a:rPr lang="en-US" sz="4400" dirty="0" smtClean="0">
                <a:latin typeface="Edwardian Script ITC" pitchFamily="66" charset="0"/>
              </a:rPr>
              <a:t>in the year </a:t>
            </a:r>
            <a:r>
              <a:rPr lang="en-US" sz="4400" dirty="0" smtClean="0">
                <a:latin typeface="Edwardian Script ITC" pitchFamily="66" charset="0"/>
              </a:rPr>
              <a:t>700 </a:t>
            </a:r>
            <a:r>
              <a:rPr lang="en-US" sz="4400" dirty="0" err="1" smtClean="0">
                <a:latin typeface="Edwardian Script ITC" pitchFamily="66" charset="0"/>
              </a:rPr>
              <a:t>bc</a:t>
            </a:r>
            <a:r>
              <a:rPr lang="en-US" sz="4400" dirty="0" smtClean="0">
                <a:latin typeface="Edwardian Script ITC" pitchFamily="66" charset="0"/>
              </a:rPr>
              <a:t> .</a:t>
            </a:r>
            <a:r>
              <a:rPr lang="en-US" sz="4400" dirty="0" smtClean="0">
                <a:latin typeface="Edwardian Script ITC" pitchFamily="66" charset="0"/>
              </a:rPr>
              <a:t>it was traduced to </a:t>
            </a:r>
            <a:r>
              <a:rPr lang="en-US" sz="4400" dirty="0" err="1" smtClean="0">
                <a:latin typeface="Edwardian Script ITC" pitchFamily="66" charset="0"/>
              </a:rPr>
              <a:t>english</a:t>
            </a:r>
            <a:r>
              <a:rPr lang="en-US" sz="4400" dirty="0" smtClean="0">
                <a:latin typeface="Edwardian Script ITC" pitchFamily="66" charset="0"/>
              </a:rPr>
              <a:t> in the year 2009. in one of the pages, it talks about </a:t>
            </a:r>
            <a:r>
              <a:rPr lang="en-US" sz="4400" dirty="0" err="1" smtClean="0">
                <a:latin typeface="Edwardian Script ITC" pitchFamily="66" charset="0"/>
              </a:rPr>
              <a:t>J</a:t>
            </a:r>
            <a:r>
              <a:rPr lang="en-US" sz="4400" dirty="0" err="1" smtClean="0">
                <a:latin typeface="Edwardian Script ITC" pitchFamily="66" charset="0"/>
              </a:rPr>
              <a:t>ehova</a:t>
            </a:r>
            <a:r>
              <a:rPr lang="en-US" sz="4400" dirty="0" smtClean="0">
                <a:latin typeface="Edwardian Script ITC" pitchFamily="66" charset="0"/>
              </a:rPr>
              <a:t>. Here is the translation.</a:t>
            </a:r>
            <a:endParaRPr lang="en-US" sz="4400" dirty="0">
              <a:latin typeface="Edwardian Script ITC" pitchFamily="66" charset="0"/>
            </a:endParaRPr>
          </a:p>
        </p:txBody>
      </p:sp>
    </p:spTree>
  </p:cSld>
  <p:clrMapOvr>
    <a:masterClrMapping/>
  </p:clrMapOvr>
  <p:transition>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latin typeface="Edwardian Script ITC" pitchFamily="66" charset="0"/>
              </a:rPr>
              <a:t>Page </a:t>
            </a:r>
            <a:r>
              <a:rPr lang="es-CO" dirty="0" smtClean="0">
                <a:latin typeface="Jokerman" pitchFamily="82" charset="0"/>
                <a:cs typeface="Aharoni" pitchFamily="2" charset="-79"/>
              </a:rPr>
              <a:t>777</a:t>
            </a:r>
            <a:endParaRPr lang="es-CO" dirty="0">
              <a:latin typeface="Jokerman" pitchFamily="82" charset="0"/>
              <a:cs typeface="Aharoni" pitchFamily="2" charset="-79"/>
            </a:endParaRPr>
          </a:p>
        </p:txBody>
      </p:sp>
      <p:sp>
        <p:nvSpPr>
          <p:cNvPr id="3" name="2 Marcador de contenido"/>
          <p:cNvSpPr>
            <a:spLocks noGrp="1"/>
          </p:cNvSpPr>
          <p:nvPr>
            <p:ph idx="1"/>
          </p:nvPr>
        </p:nvSpPr>
        <p:spPr/>
        <p:txBody>
          <a:bodyPr>
            <a:normAutofit/>
          </a:bodyPr>
          <a:lstStyle/>
          <a:p>
            <a:pPr>
              <a:buNone/>
            </a:pPr>
            <a:r>
              <a:rPr lang="en-US" sz="3600" dirty="0" smtClean="0">
                <a:latin typeface="Edwardian Script ITC" pitchFamily="66" charset="0"/>
              </a:rPr>
              <a:t>It was a war, they wanted our territory. I could stopped the war  I could have… ended them all… for they, the </a:t>
            </a:r>
            <a:r>
              <a:rPr lang="en-US" sz="3600" dirty="0" smtClean="0">
                <a:solidFill>
                  <a:srgbClr val="FF0000"/>
                </a:solidFill>
                <a:latin typeface="Edwardian Script ITC" pitchFamily="66" charset="0"/>
              </a:rPr>
              <a:t>undercomers  </a:t>
            </a:r>
            <a:r>
              <a:rPr lang="en-US" sz="3600" dirty="0" smtClean="0">
                <a:latin typeface="Edwardian Script ITC" pitchFamily="66" charset="0"/>
              </a:rPr>
              <a:t>were  fierce but their evilness made the blind, for they didn’t see that their leader, </a:t>
            </a:r>
            <a:r>
              <a:rPr lang="en-US" sz="3600" dirty="0" smtClean="0">
                <a:solidFill>
                  <a:srgbClr val="FF0000"/>
                </a:solidFill>
                <a:latin typeface="Edwardian Script ITC" pitchFamily="66" charset="0"/>
              </a:rPr>
              <a:t>undaluz  </a:t>
            </a:r>
            <a:r>
              <a:rPr lang="en-US" sz="3600" dirty="0" smtClean="0">
                <a:latin typeface="Edwardian Script ITC" pitchFamily="66" charset="0"/>
              </a:rPr>
              <a:t>was dead, he had been  he had received a blast of lighting and was one of the corpses that laid in the floor, lifeless, motionless. The war was won by us, who were 12  they who were millions were returned to down there, where they belong… </a:t>
            </a:r>
            <a:endParaRPr lang="en-US" sz="3600" dirty="0">
              <a:solidFill>
                <a:srgbClr val="FF0000"/>
              </a:solidFill>
              <a:latin typeface="Edwardian Script ITC" pitchFamily="66" charset="0"/>
            </a:endParaRPr>
          </a:p>
        </p:txBody>
      </p:sp>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chemeClr val="bg1"/>
                </a:solidFill>
                <a:latin typeface="Blackadder ITC" pitchFamily="82" charset="0"/>
              </a:rPr>
              <a:t>The </a:t>
            </a:r>
            <a:r>
              <a:rPr lang="es-CO" dirty="0" err="1" smtClean="0">
                <a:solidFill>
                  <a:schemeClr val="bg1"/>
                </a:solidFill>
                <a:latin typeface="Blackadder ITC" pitchFamily="82" charset="0"/>
              </a:rPr>
              <a:t>black</a:t>
            </a:r>
            <a:r>
              <a:rPr lang="es-CO" dirty="0" smtClean="0">
                <a:solidFill>
                  <a:schemeClr val="bg1"/>
                </a:solidFill>
                <a:latin typeface="Blackadder ITC" pitchFamily="82" charset="0"/>
              </a:rPr>
              <a:t> </a:t>
            </a:r>
            <a:r>
              <a:rPr lang="es-CO" dirty="0" err="1" smtClean="0">
                <a:solidFill>
                  <a:schemeClr val="bg1"/>
                </a:solidFill>
                <a:latin typeface="Blackadder ITC" pitchFamily="82" charset="0"/>
              </a:rPr>
              <a:t>book</a:t>
            </a:r>
            <a:endParaRPr lang="es-CO" dirty="0">
              <a:solidFill>
                <a:schemeClr val="bg1"/>
              </a:solidFill>
              <a:latin typeface="Blackadder ITC" pitchFamily="82" charset="0"/>
            </a:endParaRPr>
          </a:p>
        </p:txBody>
      </p:sp>
      <p:sp>
        <p:nvSpPr>
          <p:cNvPr id="3" name="2 Marcador de contenido"/>
          <p:cNvSpPr>
            <a:spLocks noGrp="1"/>
          </p:cNvSpPr>
          <p:nvPr>
            <p:ph idx="1"/>
          </p:nvPr>
        </p:nvSpPr>
        <p:spPr/>
        <p:txBody>
          <a:bodyPr>
            <a:normAutofit lnSpcReduction="10000"/>
          </a:bodyPr>
          <a:lstStyle/>
          <a:p>
            <a:pPr>
              <a:buNone/>
            </a:pPr>
            <a:r>
              <a:rPr lang="en-US" sz="4400" dirty="0" smtClean="0">
                <a:solidFill>
                  <a:schemeClr val="bg1"/>
                </a:solidFill>
                <a:latin typeface="Blackadder ITC" pitchFamily="82" charset="0"/>
              </a:rPr>
              <a:t>The black book is a really old book that describes history of  an ancient civilization called the undercomers. The book was written </a:t>
            </a:r>
            <a:r>
              <a:rPr lang="en-US" sz="4400" dirty="0" smtClean="0">
                <a:solidFill>
                  <a:schemeClr val="bg1"/>
                </a:solidFill>
                <a:latin typeface="Blackadder ITC" pitchFamily="82" charset="0"/>
              </a:rPr>
              <a:t>in an ancient language in </a:t>
            </a:r>
            <a:r>
              <a:rPr lang="en-US" sz="4400" dirty="0" smtClean="0">
                <a:solidFill>
                  <a:schemeClr val="bg1"/>
                </a:solidFill>
                <a:latin typeface="Blackadder ITC" pitchFamily="82" charset="0"/>
              </a:rPr>
              <a:t>the year </a:t>
            </a:r>
            <a:r>
              <a:rPr lang="en-US" sz="4400" dirty="0" smtClean="0">
                <a:solidFill>
                  <a:schemeClr val="bg1"/>
                </a:solidFill>
                <a:latin typeface="Blackadder ITC" pitchFamily="82" charset="0"/>
              </a:rPr>
              <a:t>3000 </a:t>
            </a:r>
            <a:r>
              <a:rPr lang="en-US" sz="4400" dirty="0" err="1" smtClean="0">
                <a:solidFill>
                  <a:schemeClr val="bg1"/>
                </a:solidFill>
                <a:latin typeface="Blackadder ITC" pitchFamily="82" charset="0"/>
              </a:rPr>
              <a:t>bc</a:t>
            </a:r>
            <a:r>
              <a:rPr lang="en-US" sz="4400" dirty="0" smtClean="0">
                <a:solidFill>
                  <a:schemeClr val="bg1"/>
                </a:solidFill>
                <a:latin typeface="Blackadder ITC" pitchFamily="82" charset="0"/>
              </a:rPr>
              <a:t>. it </a:t>
            </a:r>
            <a:r>
              <a:rPr lang="en-US" sz="4400" dirty="0" smtClean="0">
                <a:solidFill>
                  <a:schemeClr val="bg1"/>
                </a:solidFill>
                <a:latin typeface="Blackadder ITC" pitchFamily="82" charset="0"/>
              </a:rPr>
              <a:t>was traduced to </a:t>
            </a:r>
            <a:r>
              <a:rPr lang="en-US" sz="4400" dirty="0" smtClean="0">
                <a:solidFill>
                  <a:schemeClr val="bg1"/>
                </a:solidFill>
                <a:latin typeface="Blackadder ITC" pitchFamily="82" charset="0"/>
              </a:rPr>
              <a:t>English </a:t>
            </a:r>
            <a:r>
              <a:rPr lang="en-US" sz="4400" dirty="0" smtClean="0">
                <a:solidFill>
                  <a:schemeClr val="bg1"/>
                </a:solidFill>
                <a:latin typeface="Blackadder ITC" pitchFamily="82" charset="0"/>
              </a:rPr>
              <a:t>in the year 1913. in one of the pages, it talks about undaluz . Here is the translation.</a:t>
            </a:r>
          </a:p>
          <a:p>
            <a:endParaRPr lang="es-CO" dirty="0"/>
          </a:p>
        </p:txBody>
      </p:sp>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chemeClr val="bg1"/>
                </a:solidFill>
                <a:latin typeface="Blackadder ITC" pitchFamily="82" charset="0"/>
              </a:rPr>
              <a:t>Page </a:t>
            </a:r>
            <a:r>
              <a:rPr lang="es-CO" dirty="0" smtClean="0">
                <a:solidFill>
                  <a:srgbClr val="FF0000"/>
                </a:solidFill>
                <a:latin typeface="Blackadder ITC" pitchFamily="82" charset="0"/>
              </a:rPr>
              <a:t>666</a:t>
            </a:r>
            <a:endParaRPr lang="es-CO" dirty="0">
              <a:solidFill>
                <a:srgbClr val="FF0000"/>
              </a:solidFill>
              <a:latin typeface="Blackadder ITC" pitchFamily="82" charset="0"/>
            </a:endParaRPr>
          </a:p>
        </p:txBody>
      </p:sp>
      <p:sp>
        <p:nvSpPr>
          <p:cNvPr id="3" name="2 Marcador de contenido"/>
          <p:cNvSpPr>
            <a:spLocks noGrp="1"/>
          </p:cNvSpPr>
          <p:nvPr>
            <p:ph idx="1"/>
          </p:nvPr>
        </p:nvSpPr>
        <p:spPr/>
        <p:txBody>
          <a:bodyPr>
            <a:normAutofit/>
          </a:bodyPr>
          <a:lstStyle/>
          <a:p>
            <a:pPr>
              <a:buNone/>
            </a:pPr>
            <a:r>
              <a:rPr lang="en-US" dirty="0" smtClean="0">
                <a:solidFill>
                  <a:schemeClr val="bg1"/>
                </a:solidFill>
                <a:latin typeface="Blackadder ITC" pitchFamily="82" charset="0"/>
              </a:rPr>
              <a:t>It was a game we asked for the Eden, they said it was theirs  . There was no way we could loose, for I rode a dragon, high in the sky… his sky. I got hit by a bolt of thunder sent by </a:t>
            </a:r>
            <a:r>
              <a:rPr lang="en-US" dirty="0" err="1" smtClean="0">
                <a:solidFill>
                  <a:schemeClr val="bg1"/>
                </a:solidFill>
                <a:latin typeface="Blackadder ITC" pitchFamily="82" charset="0"/>
              </a:rPr>
              <a:t>J</a:t>
            </a:r>
            <a:r>
              <a:rPr lang="en-US" dirty="0" err="1" smtClean="0">
                <a:solidFill>
                  <a:schemeClr val="bg1"/>
                </a:solidFill>
                <a:latin typeface="Blackadder ITC" pitchFamily="82" charset="0"/>
              </a:rPr>
              <a:t>ehova</a:t>
            </a:r>
            <a:r>
              <a:rPr lang="en-US" dirty="0" smtClean="0">
                <a:solidFill>
                  <a:schemeClr val="bg1"/>
                </a:solidFill>
                <a:latin typeface="Blackadder ITC" pitchFamily="82" charset="0"/>
              </a:rPr>
              <a:t> </a:t>
            </a:r>
            <a:r>
              <a:rPr lang="en-US" dirty="0" smtClean="0">
                <a:solidFill>
                  <a:schemeClr val="bg1"/>
                </a:solidFill>
                <a:latin typeface="Blackadder ITC" pitchFamily="82" charset="0"/>
              </a:rPr>
              <a:t>. After my death my soldiers continued fighting. They saw I was dead but I told them that I was dead, but my hope was not. The 12 winged men where standing there, making my soldiers suffer. WHY </a:t>
            </a:r>
            <a:r>
              <a:rPr lang="en-US" dirty="0" err="1" smtClean="0">
                <a:solidFill>
                  <a:schemeClr val="bg1"/>
                </a:solidFill>
                <a:latin typeface="Blackadder ITC" pitchFamily="82" charset="0"/>
              </a:rPr>
              <a:t>why</a:t>
            </a:r>
            <a:r>
              <a:rPr lang="en-US" dirty="0" smtClean="0">
                <a:solidFill>
                  <a:schemeClr val="bg1"/>
                </a:solidFill>
                <a:latin typeface="Blackadder ITC" pitchFamily="82" charset="0"/>
              </a:rPr>
              <a:t> didn’t he… end us. Why didn’t he… send us down there where it is all red, where all is fire, where we belong…</a:t>
            </a:r>
            <a:endParaRPr lang="en-US" dirty="0">
              <a:solidFill>
                <a:schemeClr val="bg1"/>
              </a:solidFill>
              <a:latin typeface="Blackadder ITC" pitchFamily="82" charset="0"/>
            </a:endParaRPr>
          </a:p>
        </p:txBody>
      </p:sp>
    </p:spTree>
  </p:cSld>
  <p:clrMapOvr>
    <a:masterClrMapping/>
  </p:clrMapOvr>
  <p:transition>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latin typeface="Comic Sans MS" pitchFamily="66" charset="0"/>
              </a:rPr>
              <a:t>WHO IS RIGHT???</a:t>
            </a:r>
            <a:endParaRPr lang="es-CO" dirty="0">
              <a:latin typeface="Comic Sans MS" pitchFamily="66" charset="0"/>
            </a:endParaRPr>
          </a:p>
        </p:txBody>
      </p:sp>
      <p:sp>
        <p:nvSpPr>
          <p:cNvPr id="3" name="2 Marcador de contenido"/>
          <p:cNvSpPr>
            <a:spLocks noGrp="1"/>
          </p:cNvSpPr>
          <p:nvPr>
            <p:ph idx="1"/>
          </p:nvPr>
        </p:nvSpPr>
        <p:spPr/>
        <p:txBody>
          <a:bodyPr>
            <a:normAutofit lnSpcReduction="10000"/>
          </a:bodyPr>
          <a:lstStyle/>
          <a:p>
            <a:pPr>
              <a:buNone/>
            </a:pPr>
            <a:r>
              <a:rPr lang="en-US" dirty="0" smtClean="0"/>
              <a:t>This is a case of </a:t>
            </a:r>
            <a:r>
              <a:rPr lang="en-US" sz="7200" dirty="0" smtClean="0">
                <a:solidFill>
                  <a:srgbClr val="92D050"/>
                </a:solidFill>
              </a:rPr>
              <a:t>BIAS!!!</a:t>
            </a:r>
            <a:r>
              <a:rPr lang="en-US" dirty="0" smtClean="0">
                <a:solidFill>
                  <a:srgbClr val="92D050"/>
                </a:solidFill>
              </a:rPr>
              <a:t>  </a:t>
            </a:r>
            <a:r>
              <a:rPr lang="en-US" dirty="0" smtClean="0"/>
              <a:t>Both stories have fact and opinion. The facts are the overcomers  won the war, Undaluz was killed by a lightning another one could be that the undercomers wanted the Eden. The opinions are that the undercomers said “there is no way we can loose” and that Geoba could have “ended them.”  </a:t>
            </a:r>
            <a:endParaRPr lang="en-US" dirty="0">
              <a:solidFill>
                <a:srgbClr val="92D050"/>
              </a:solidFill>
            </a:endParaRPr>
          </a:p>
        </p:txBody>
      </p:sp>
    </p:spTree>
  </p:cSld>
  <p:clrMapOvr>
    <a:masterClrMapping/>
  </p:clrMapOvr>
  <p:transition>
    <p:pull dir="ld"/>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261</TotalTime>
  <Words>744</Words>
  <Application>Microsoft Office PowerPoint</Application>
  <PresentationFormat>Presentación en pantalla (4:3)</PresentationFormat>
  <Paragraphs>55</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Diapositiva 1</vt:lpstr>
      <vt:lpstr>CONTENT</vt:lpstr>
      <vt:lpstr>WHAT IS BIAS?</vt:lpstr>
      <vt:lpstr>R.A.P</vt:lpstr>
      <vt:lpstr>WHITE BOOK</vt:lpstr>
      <vt:lpstr>Page 777</vt:lpstr>
      <vt:lpstr>The black book</vt:lpstr>
      <vt:lpstr>Page 666</vt:lpstr>
      <vt:lpstr>WHO IS RIGHT???</vt:lpstr>
      <vt:lpstr>PLAY</vt:lpstr>
      <vt:lpstr>CONCLUSION</vt:lpstr>
      <vt:lpstr>…CREDITS…</vt:lpstr>
      <vt:lpstr>…GLOSSARY…</vt:lpstr>
      <vt:lpstr>Diapositiva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 Paula</dc:creator>
  <cp:lastModifiedBy>Mateo</cp:lastModifiedBy>
  <cp:revision>22</cp:revision>
  <dcterms:created xsi:type="dcterms:W3CDTF">2010-03-17T13:31:07Z</dcterms:created>
  <dcterms:modified xsi:type="dcterms:W3CDTF">2010-03-19T00:32:48Z</dcterms:modified>
</cp:coreProperties>
</file>